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0"/>
  </p:notesMasterIdLst>
  <p:sldIdLst>
    <p:sldId id="256" r:id="rId2"/>
    <p:sldId id="410" r:id="rId3"/>
    <p:sldId id="463" r:id="rId4"/>
    <p:sldId id="398" r:id="rId5"/>
    <p:sldId id="465" r:id="rId6"/>
    <p:sldId id="464" r:id="rId7"/>
    <p:sldId id="412" r:id="rId8"/>
    <p:sldId id="411" r:id="rId9"/>
    <p:sldId id="419" r:id="rId10"/>
    <p:sldId id="420" r:id="rId11"/>
    <p:sldId id="413" r:id="rId12"/>
    <p:sldId id="414" r:id="rId13"/>
    <p:sldId id="478" r:id="rId14"/>
    <p:sldId id="466" r:id="rId15"/>
    <p:sldId id="462" r:id="rId16"/>
    <p:sldId id="476" r:id="rId17"/>
    <p:sldId id="477" r:id="rId18"/>
    <p:sldId id="4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120" autoAdjust="0"/>
    <p:restoredTop sz="95326" autoAdjust="0"/>
  </p:normalViewPr>
  <p:slideViewPr>
    <p:cSldViewPr snapToGrid="0">
      <p:cViewPr varScale="1">
        <p:scale>
          <a:sx n="72" d="100"/>
          <a:sy n="72" d="100"/>
        </p:scale>
        <p:origin x="22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jpeg>
</file>

<file path=ppt/media/image11.jpeg>
</file>

<file path=ppt/media/image12.png>
</file>

<file path=ppt/media/image13.jpeg>
</file>

<file path=ppt/media/image14.tiff>
</file>

<file path=ppt/media/image15.jpeg>
</file>

<file path=ppt/media/image2.png>
</file>

<file path=ppt/media/image3.jpe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4/30/2021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73E87"/>
                </a:solidFill>
                <a:latin typeface="Calibri" panose="020F0502020204030204" pitchFamily="34" charset="0"/>
              </a:rPr>
              <a:t>The sole purpose of an R/3 system is to provide a suite of tightly integrated, large-scale business applications. R/3 comes prepackaged with the core business applications needed by most large corporations. These applications coexist in one homogenous environment. They are designed from the ground up to run using a single database and one (very large) set of tables.</a:t>
            </a:r>
          </a:p>
          <a:p>
            <a:pPr algn="l"/>
            <a:r>
              <a:rPr lang="en-US" sz="1800" b="0" i="0" u="none" strike="noStrike" baseline="0" dirty="0">
                <a:solidFill>
                  <a:srgbClr val="073E87"/>
                </a:solidFill>
                <a:latin typeface="Calibri" panose="020F0502020204030204" pitchFamily="34" charset="0"/>
              </a:rPr>
              <a:t>Presentation: </a:t>
            </a:r>
            <a:r>
              <a:rPr lang="en-US" sz="1800" b="0" i="0" u="none" strike="noStrike" baseline="0" dirty="0">
                <a:solidFill>
                  <a:srgbClr val="073E87"/>
                </a:solidFill>
                <a:latin typeface="Candara" panose="020E0502030303020204" pitchFamily="34" charset="0"/>
              </a:rPr>
              <a:t>It is usually installed on a user's workstation. When started, the presentation server displays the R/3 menus within a window. This window is commonly known as the SAPGUI, or the user interface (or simply, the interface). </a:t>
            </a:r>
            <a:endParaRPr lang="en-US" sz="1800" b="0" i="0" u="none" strike="noStrike" baseline="0" dirty="0">
              <a:solidFill>
                <a:srgbClr val="073E87"/>
              </a:solidFill>
              <a:latin typeface="Calibri" panose="020F0502020204030204" pitchFamily="34" charset="0"/>
            </a:endParaRPr>
          </a:p>
          <a:p>
            <a:pPr algn="l"/>
            <a:r>
              <a:rPr lang="en-US" sz="1800" b="0" i="0" u="none" strike="noStrike" baseline="0" dirty="0">
                <a:solidFill>
                  <a:srgbClr val="073E87"/>
                </a:solidFill>
                <a:latin typeface="Candara" panose="020E0502030303020204" pitchFamily="34" charset="0"/>
              </a:rPr>
              <a:t>Basis : </a:t>
            </a:r>
            <a:r>
              <a:rPr lang="en-US" sz="1800" b="0" i="1" u="none" strike="noStrike" baseline="0" dirty="0">
                <a:solidFill>
                  <a:srgbClr val="073E87"/>
                </a:solidFill>
                <a:latin typeface="Candara" panose="020E0502030303020204" pitchFamily="34" charset="0"/>
              </a:rPr>
              <a:t>Basis </a:t>
            </a:r>
            <a:r>
              <a:rPr lang="en-US" sz="1800" b="0" i="0" u="none" strike="noStrike" baseline="0" dirty="0">
                <a:solidFill>
                  <a:srgbClr val="073E87"/>
                </a:solidFill>
                <a:latin typeface="Candara" panose="020E0502030303020204" pitchFamily="34" charset="0"/>
              </a:rPr>
              <a:t>is like an operating system for R/3. It sits between the ABAP/4 code and the computer's operating system. SAP likes to call it </a:t>
            </a:r>
            <a:r>
              <a:rPr lang="en-US" sz="1800" b="0" i="1" u="none" strike="noStrike" baseline="0" dirty="0">
                <a:solidFill>
                  <a:srgbClr val="073E87"/>
                </a:solidFill>
                <a:latin typeface="Candara" panose="020E0502030303020204" pitchFamily="34" charset="0"/>
              </a:rPr>
              <a:t>middleware </a:t>
            </a:r>
            <a:r>
              <a:rPr lang="en-US" sz="1800" b="0" i="0" u="none" strike="noStrike" baseline="0" dirty="0">
                <a:solidFill>
                  <a:srgbClr val="073E87"/>
                </a:solidFill>
                <a:latin typeface="Candara" panose="020E0502030303020204" pitchFamily="34" charset="0"/>
              </a:rPr>
              <a:t>because it sits in the middle, between ABAP/4 and the operating system. ABAP/4 cannot run directly on an operating system. It requires a set of programs (collectively called Basis) to load, interpret, and buffer its input and output. Basis provides the runtime environment for ABAP/4 programs.</a:t>
            </a:r>
          </a:p>
          <a:p>
            <a:pPr algn="l"/>
            <a:r>
              <a:rPr lang="en-US" sz="1800" b="0" i="0" u="none" strike="noStrike" baseline="0" dirty="0">
                <a:solidFill>
                  <a:srgbClr val="073E87"/>
                </a:solidFill>
                <a:latin typeface="Candara" panose="020E0502030303020204" pitchFamily="34" charset="0"/>
              </a:rPr>
              <a:t>Database: The database server is a set of executables that accept database requests from the application server. These requests are passed on to the RDBMS (Relation Database Management System). The RDBMS sends the data back to the database server, which then passes the information back to the application server. The application server in turn passes that information to your ABAP/4 program. </a:t>
            </a:r>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6</a:t>
            </a:fld>
            <a:endParaRPr lang="en-US"/>
          </a:p>
        </p:txBody>
      </p:sp>
    </p:spTree>
    <p:extLst>
      <p:ext uri="{BB962C8B-B14F-4D97-AF65-F5344CB8AC3E}">
        <p14:creationId xmlns:p14="http://schemas.microsoft.com/office/powerpoint/2010/main" val="1686971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4/30/2021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4/30/2021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4/30/2021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4/30/2021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4/30/2021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4/30/2021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4/30/2021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wiki.wdf.sap.corp/x/z5gqSQ" TargetMode="Externa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https://www.anubhavtrainings.com/"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hyperlink" Target="https://wiki.wdf.sap.corp/x/z5gqSQ"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22712" y="154049"/>
            <a:ext cx="10205643" cy="1754326"/>
          </a:xfrm>
          <a:prstGeom prst="rect">
            <a:avLst/>
          </a:prstGeom>
          <a:noFill/>
        </p:spPr>
        <p:txBody>
          <a:bodyPr wrap="square" rtlCol="0">
            <a:spAutoFit/>
          </a:bodyPr>
          <a:lstStyle/>
          <a:p>
            <a:r>
              <a:rPr lang="en-US" sz="5400" b="1" cap="all" spc="-150" dirty="0" smtClean="0">
                <a:solidFill>
                  <a:schemeClr val="accent3"/>
                </a:solidFill>
              </a:rPr>
              <a:t>Sap ABAP on Hana  &amp;</a:t>
            </a:r>
          </a:p>
          <a:p>
            <a:r>
              <a:rPr lang="en-US" sz="5400" b="1" cap="all" spc="-150" dirty="0" smtClean="0">
                <a:solidFill>
                  <a:schemeClr val="accent3"/>
                </a:solidFill>
              </a:rPr>
              <a:t>s/4hana trainings</a:t>
            </a:r>
            <a:endParaRPr lang="en-US" sz="5400" b="1" cap="all" spc="-150" dirty="0">
              <a:solidFill>
                <a:schemeClr val="accent3"/>
              </a:solidFill>
            </a:endParaRPr>
          </a:p>
        </p:txBody>
      </p:sp>
      <p:sp>
        <p:nvSpPr>
          <p:cNvPr id="5" name="TextBox 4"/>
          <p:cNvSpPr txBox="1"/>
          <p:nvPr/>
        </p:nvSpPr>
        <p:spPr>
          <a:xfrm>
            <a:off x="187367" y="2062424"/>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End to End ALV IDA ( Integrated </a:t>
            </a:r>
            <a:r>
              <a:rPr lang="en-US" b="1" dirty="0" smtClean="0"/>
              <a:t> Data Access )</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Rectangle 2"/>
          <p:cNvSpPr/>
          <p:nvPr/>
        </p:nvSpPr>
        <p:spPr>
          <a:xfrm>
            <a:off x="259909" y="3490626"/>
            <a:ext cx="11704948" cy="923330"/>
          </a:xfrm>
          <a:prstGeom prst="rect">
            <a:avLst/>
          </a:prstGeom>
        </p:spPr>
        <p:txBody>
          <a:bodyPr wrap="square">
            <a:spAutoFit/>
          </a:bodyPr>
          <a:lstStyle/>
          <a:p>
            <a:r>
              <a:rPr lang="en-US" dirty="0">
                <a:solidFill>
                  <a:srgbClr val="202124"/>
                </a:solidFill>
                <a:latin typeface="arial" panose="020B0604020202020204" pitchFamily="34" charset="0"/>
              </a:rPr>
              <a:t>Overview. </a:t>
            </a:r>
            <a:r>
              <a:rPr lang="en-US" b="1" dirty="0">
                <a:solidFill>
                  <a:srgbClr val="202124"/>
                </a:solidFill>
                <a:latin typeface="arial" panose="020B0604020202020204" pitchFamily="34" charset="0"/>
              </a:rPr>
              <a:t>ALV</a:t>
            </a:r>
            <a:r>
              <a:rPr lang="en-US" dirty="0">
                <a:solidFill>
                  <a:srgbClr val="202124"/>
                </a:solidFill>
                <a:latin typeface="arial" panose="020B0604020202020204" pitchFamily="34" charset="0"/>
              </a:rPr>
              <a:t> with </a:t>
            </a:r>
            <a:r>
              <a:rPr lang="en-US" b="1" dirty="0">
                <a:solidFill>
                  <a:srgbClr val="202124"/>
                </a:solidFill>
                <a:latin typeface="arial" panose="020B0604020202020204" pitchFamily="34" charset="0"/>
              </a:rPr>
              <a:t>IDA</a:t>
            </a:r>
            <a:r>
              <a:rPr lang="en-US" dirty="0">
                <a:solidFill>
                  <a:srgbClr val="202124"/>
                </a:solidFill>
                <a:latin typeface="arial" panose="020B0604020202020204" pitchFamily="34" charset="0"/>
              </a:rPr>
              <a:t> (SAP List Viewer with Integrated Data Access) helps tables that contain very large quantities of data to be displayed on the UI. ... It uses the in-memory database, such as SAP HANA, without having to switch to a new programming environment.</a:t>
            </a:r>
            <a:endParaRPr lang="en-US" dirty="0"/>
          </a:p>
        </p:txBody>
      </p:sp>
      <p:pic>
        <p:nvPicPr>
          <p:cNvPr id="10" name="Picture Placeholder 4"/>
          <p:cNvPicPr>
            <a:picLocks noChangeAspect="1"/>
          </p:cNvPicPr>
          <p:nvPr/>
        </p:nvPicPr>
        <p:blipFill>
          <a:blip r:embed="rId3">
            <a:extLst>
              <a:ext uri="{28A0092B-C50C-407E-A947-70E740481C1C}">
                <a14:useLocalDpi xmlns:a14="http://schemas.microsoft.com/office/drawing/2010/main" val="0"/>
              </a:ext>
            </a:extLst>
          </a:blip>
          <a:srcRect t="37690" b="37690"/>
          <a:stretch>
            <a:fillRect/>
          </a:stretch>
        </p:blipFill>
        <p:spPr>
          <a:xfrm>
            <a:off x="261764" y="1005924"/>
            <a:ext cx="11545200" cy="2134800"/>
          </a:xfrm>
          <a:prstGeom prst="rect">
            <a:avLst/>
          </a:prstGeom>
        </p:spPr>
      </p:pic>
    </p:spTree>
    <p:extLst>
      <p:ext uri="{BB962C8B-B14F-4D97-AF65-F5344CB8AC3E}">
        <p14:creationId xmlns:p14="http://schemas.microsoft.com/office/powerpoint/2010/main" val="26017954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2050" name="Picture 2" descr="ALV with Integrated Data Access"/>
          <p:cNvPicPr>
            <a:picLocks noChangeAspect="1" noChangeArrowheads="1"/>
          </p:cNvPicPr>
          <p:nvPr/>
        </p:nvPicPr>
        <p:blipFill rotWithShape="1">
          <a:blip r:embed="rId3">
            <a:extLst>
              <a:ext uri="{28A0092B-C50C-407E-A947-70E740481C1C}">
                <a14:useLocalDpi xmlns:a14="http://schemas.microsoft.com/office/drawing/2010/main" val="0"/>
              </a:ext>
            </a:extLst>
          </a:blip>
          <a:srcRect l="122" t="-216" r="-122" b="8032"/>
          <a:stretch/>
        </p:blipFill>
        <p:spPr bwMode="auto">
          <a:xfrm>
            <a:off x="513366" y="256734"/>
            <a:ext cx="10877741" cy="5627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6549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b="1" dirty="0" smtClean="0">
                <a:solidFill>
                  <a:srgbClr val="000000"/>
                </a:solidFill>
              </a:rPr>
              <a:t>Implementing ALV IDA (Integrated Data Access ) </a:t>
            </a:r>
            <a:endParaRPr lang="en-US" b="1" i="0" dirty="0">
              <a:solidFill>
                <a:srgbClr val="000000"/>
              </a:solidFill>
              <a:effectLst/>
            </a:endParaRP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33" name="Picture 32">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1146681" y="1288474"/>
            <a:ext cx="9209524" cy="5076190"/>
          </a:xfrm>
          <a:prstGeom prst="rect">
            <a:avLst/>
          </a:prstGeom>
        </p:spPr>
      </p:pic>
    </p:spTree>
    <p:extLst>
      <p:ext uri="{BB962C8B-B14F-4D97-AF65-F5344CB8AC3E}">
        <p14:creationId xmlns:p14="http://schemas.microsoft.com/office/powerpoint/2010/main" val="20773982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sp>
        <p:nvSpPr>
          <p:cNvPr id="5" name="Rounded Rectangle 4"/>
          <p:cNvSpPr/>
          <p:nvPr/>
        </p:nvSpPr>
        <p:spPr bwMode="gray">
          <a:xfrm>
            <a:off x="0" y="344555"/>
            <a:ext cx="12192000" cy="6188765"/>
          </a:xfrm>
          <a:prstGeom prst="roundRect">
            <a:avLst/>
          </a:prstGeom>
          <a:solidFill>
            <a:schemeClr val="accent4"/>
          </a:solidFill>
          <a:ln w="6350" algn="ctr">
            <a:no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r>
              <a:rPr lang="de-DE" sz="7200" kern="0" dirty="0" smtClean="0">
                <a:solidFill>
                  <a:schemeClr val="bg1"/>
                </a:solidFill>
                <a:ea typeface="Arial Unicode MS" pitchFamily="34" charset="-128"/>
                <a:cs typeface="Arial Unicode MS" pitchFamily="34" charset="-128"/>
              </a:rPr>
              <a:t>Certification Guidance</a:t>
            </a:r>
            <a:endParaRPr lang="en-GB" sz="7200" kern="0" dirty="0" err="1">
              <a:solidFill>
                <a:schemeClr val="bg1"/>
              </a:solidFill>
              <a:ea typeface="Arial Unicode MS" pitchFamily="34" charset="-128"/>
              <a:cs typeface="Arial Unicode MS" pitchFamily="34" charset="-128"/>
            </a:endParaRPr>
          </a:p>
        </p:txBody>
      </p:sp>
      <p:pic>
        <p:nvPicPr>
          <p:cNvPr id="6" name="Picture 2" descr="C:\Users\d025146\AppData\Local\Microsoft\Windows\Temporary Internet Files\Content.IE5\EAZ1ISAP\272447_l_srgb_s_gl[1].jpg">
            <a:hlinkClick r:id="rId2"/>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75330" y="1175163"/>
            <a:ext cx="1650618" cy="11693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20746560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4100" name="Picture 4" descr="Two Businessmen Shaking Hands in a Mee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2075" y="629814"/>
            <a:ext cx="8681085" cy="5740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8059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622844"/>
            <a:ext cx="12204433" cy="5905041"/>
          </a:xfrm>
          <a:prstGeom prst="rect">
            <a:avLst/>
          </a:prstGeom>
        </p:spPr>
      </p:pic>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8677729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C8A4613-6F8A-40A2-B2DE-12F49D2C9098}"/>
              </a:ext>
            </a:extLst>
          </p:cNvPr>
          <p:cNvSpPr txBox="1"/>
          <p:nvPr/>
        </p:nvSpPr>
        <p:spPr>
          <a:xfrm>
            <a:off x="92365" y="180309"/>
            <a:ext cx="11462326" cy="1569660"/>
          </a:xfrm>
          <a:prstGeom prst="rect">
            <a:avLst/>
          </a:prstGeom>
          <a:noFill/>
        </p:spPr>
        <p:txBody>
          <a:bodyPr wrap="square">
            <a:spAutoFit/>
          </a:bodyPr>
          <a:lstStyle/>
          <a:p>
            <a:r>
              <a:rPr lang="en-US" sz="3200" b="1" dirty="0"/>
              <a:t>Feedback</a:t>
            </a:r>
          </a:p>
          <a:p>
            <a:r>
              <a:rPr lang="en-US" sz="3200" dirty="0" smtClean="0"/>
              <a:t>AnubhavTrainings.com :</a:t>
            </a:r>
            <a:r>
              <a:rPr lang="en-US" sz="3200" dirty="0"/>
              <a:t> </a:t>
            </a:r>
          </a:p>
          <a:p>
            <a:r>
              <a:rPr lang="en-US" sz="3200" dirty="0">
                <a:hlinkClick r:id="rId2"/>
              </a:rPr>
              <a:t>https://</a:t>
            </a:r>
            <a:r>
              <a:rPr lang="en-US" sz="3200" dirty="0" smtClean="0">
                <a:hlinkClick r:id="rId2"/>
              </a:rPr>
              <a:t>www.anubhavtrainings.com</a:t>
            </a:r>
            <a:endParaRPr lang="en-US" sz="3200" dirty="0"/>
          </a:p>
        </p:txBody>
      </p:sp>
    </p:spTree>
    <p:extLst>
      <p:ext uri="{BB962C8B-B14F-4D97-AF65-F5344CB8AC3E}">
        <p14:creationId xmlns:p14="http://schemas.microsoft.com/office/powerpoint/2010/main" val="40289819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sp>
        <p:nvSpPr>
          <p:cNvPr id="7" name="TextBox 6">
            <a:extLst>
              <a:ext uri="{FF2B5EF4-FFF2-40B4-BE49-F238E27FC236}">
                <a16:creationId xmlns="" xmlns:a16="http://schemas.microsoft.com/office/drawing/2014/main" id="{17EB74BE-8011-4153-8F37-3BEF9C1F4CC0}"/>
              </a:ext>
            </a:extLst>
          </p:cNvPr>
          <p:cNvSpPr txBox="1"/>
          <p:nvPr/>
        </p:nvSpPr>
        <p:spPr>
          <a:xfrm>
            <a:off x="3512128" y="2507734"/>
            <a:ext cx="6174508" cy="1323439"/>
          </a:xfrm>
          <a:prstGeom prst="rect">
            <a:avLst/>
          </a:prstGeom>
          <a:noFill/>
        </p:spPr>
        <p:txBody>
          <a:bodyPr wrap="square">
            <a:spAutoFit/>
          </a:bodyPr>
          <a:lstStyle/>
          <a:p>
            <a:r>
              <a:rPr lang="en-US" sz="8000" b="1" dirty="0"/>
              <a:t>End of Day </a:t>
            </a:r>
            <a:r>
              <a:rPr lang="en-US" sz="8000" b="1" dirty="0" smtClean="0"/>
              <a:t>10</a:t>
            </a:r>
            <a:endParaRPr lang="en-US" sz="8000" b="1" dirty="0"/>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991243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kiing &amp; snowboarding | Verbier - Val de Bagnes | Office du Tourisme">
            <a:extLst>
              <a:ext uri="{FF2B5EF4-FFF2-40B4-BE49-F238E27FC236}">
                <a16:creationId xmlns="" xmlns:a16="http://schemas.microsoft.com/office/drawing/2014/main" id="{FB2A06C6-4072-44CB-A6A0-DFD7B99FED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 xmlns:a16="http://schemas.microsoft.com/office/drawing/2014/main" id="{BE8437BB-909A-48EB-B662-A7F590544E70}"/>
              </a:ext>
            </a:extLst>
          </p:cNvPr>
          <p:cNvSpPr txBox="1"/>
          <p:nvPr/>
        </p:nvSpPr>
        <p:spPr>
          <a:xfrm>
            <a:off x="2466109" y="2209904"/>
            <a:ext cx="7878618" cy="1107996"/>
          </a:xfrm>
          <a:prstGeom prst="rect">
            <a:avLst/>
          </a:prstGeom>
          <a:noFill/>
        </p:spPr>
        <p:txBody>
          <a:bodyPr wrap="square" rtlCol="0">
            <a:spAutoFit/>
          </a:bodyPr>
          <a:lstStyle/>
          <a:p>
            <a:r>
              <a:rPr lang="en-US" sz="6600" dirty="0">
                <a:latin typeface="Arial Black" panose="020B0A04020102020204" pitchFamily="34" charset="0"/>
              </a:rPr>
              <a:t>INTRODUCTION</a:t>
            </a:r>
          </a:p>
        </p:txBody>
      </p:sp>
      <p:pic>
        <p:nvPicPr>
          <p:cNvPr id="5" name="Picture 4">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14991" y="0"/>
            <a:ext cx="1577009" cy="1557619"/>
          </a:xfrm>
          <a:prstGeom prst="rect">
            <a:avLst/>
          </a:prstGeom>
        </p:spPr>
      </p:pic>
    </p:spTree>
    <p:extLst>
      <p:ext uri="{BB962C8B-B14F-4D97-AF65-F5344CB8AC3E}">
        <p14:creationId xmlns:p14="http://schemas.microsoft.com/office/powerpoint/2010/main" val="30104098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Agenda – Day </a:t>
            </a:r>
            <a:r>
              <a:rPr kumimoji="0" lang="en-US" sz="4400" b="1" i="0" u="none" strike="noStrike" kern="1200" cap="none" spc="0" normalizeH="0" baseline="0" noProof="0" dirty="0" smtClean="0">
                <a:ln>
                  <a:noFill/>
                </a:ln>
                <a:solidFill>
                  <a:prstClr val="black"/>
                </a:solidFill>
                <a:effectLst/>
                <a:uLnTx/>
                <a:uFillTx/>
                <a:latin typeface="Calibri Light" panose="020F0302020204030204"/>
                <a:ea typeface="+mj-ea"/>
                <a:cs typeface="+mj-cs"/>
              </a:rPr>
              <a:t>10</a:t>
            </a:r>
            <a:endPar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5" name="TextBox 4">
            <a:extLst>
              <a:ext uri="{FF2B5EF4-FFF2-40B4-BE49-F238E27FC236}">
                <a16:creationId xmlns="" xmlns:a16="http://schemas.microsoft.com/office/drawing/2014/main" id="{27E5B41D-1DDF-48C9-A5AF-075F84492B68}"/>
              </a:ext>
            </a:extLst>
          </p:cNvPr>
          <p:cNvSpPr txBox="1"/>
          <p:nvPr/>
        </p:nvSpPr>
        <p:spPr>
          <a:xfrm>
            <a:off x="247878" y="982353"/>
            <a:ext cx="11696243" cy="2585323"/>
          </a:xfrm>
          <a:prstGeom prst="rect">
            <a:avLst/>
          </a:prstGeom>
          <a:noFill/>
        </p:spPr>
        <p:txBody>
          <a:bodyPr wrap="square" rtlCol="0">
            <a:spAutoFit/>
          </a:bodyPr>
          <a:lstStyle/>
          <a:p>
            <a:pPr marL="285750" lvl="0" indent="-285750">
              <a:buFont typeface="Arial" panose="020B0604020202020204" pitchFamily="34" charset="0"/>
              <a:buChar char="•"/>
            </a:pPr>
            <a:r>
              <a:rPr lang="en-US" i="1" dirty="0"/>
              <a:t>S/4HANA End to End </a:t>
            </a:r>
            <a:r>
              <a:rPr lang="en-US" i="1" dirty="0" err="1"/>
              <a:t>PoC</a:t>
            </a:r>
            <a:r>
              <a:rPr lang="en-US" i="1" dirty="0"/>
              <a:t> of  list report</a:t>
            </a:r>
          </a:p>
          <a:p>
            <a:pPr marL="285750" lvl="0" indent="-285750">
              <a:buFont typeface="Arial" panose="020B0604020202020204" pitchFamily="34" charset="0"/>
              <a:buChar char="•"/>
            </a:pPr>
            <a:r>
              <a:rPr lang="en-US" i="1" dirty="0"/>
              <a:t>Describing Lifecycle of App</a:t>
            </a:r>
          </a:p>
          <a:p>
            <a:pPr marL="285750" lvl="0" indent="-285750">
              <a:buFont typeface="Arial" panose="020B0604020202020204" pitchFamily="34" charset="0"/>
              <a:buChar char="•"/>
            </a:pPr>
            <a:r>
              <a:rPr lang="en-US" i="1" dirty="0"/>
              <a:t>Understanding Deployment of App’s</a:t>
            </a:r>
          </a:p>
          <a:p>
            <a:r>
              <a:rPr lang="en-US" dirty="0"/>
              <a:t> </a:t>
            </a:r>
          </a:p>
          <a:p>
            <a:r>
              <a:rPr lang="en-US" dirty="0"/>
              <a:t>--Break--</a:t>
            </a:r>
          </a:p>
          <a:p>
            <a:endParaRPr lang="en-US" dirty="0"/>
          </a:p>
          <a:p>
            <a:pPr marL="285750" lvl="0" indent="-285750">
              <a:buFont typeface="Arial" panose="020B0604020202020204" pitchFamily="34" charset="0"/>
              <a:buChar char="•"/>
            </a:pPr>
            <a:r>
              <a:rPr lang="en-US" i="1" dirty="0"/>
              <a:t>S/4HANA End to End </a:t>
            </a:r>
            <a:r>
              <a:rPr lang="en-US" i="1" dirty="0" err="1"/>
              <a:t>PoC</a:t>
            </a:r>
            <a:r>
              <a:rPr lang="en-US" i="1" dirty="0"/>
              <a:t> of ALV IDA ( Integrated Data Access )</a:t>
            </a:r>
          </a:p>
          <a:p>
            <a:pPr marL="285750" lvl="0" indent="-285750">
              <a:buFont typeface="Arial" panose="020B0604020202020204" pitchFamily="34" charset="0"/>
              <a:buChar char="•"/>
            </a:pPr>
            <a:r>
              <a:rPr lang="en-US" i="1" dirty="0"/>
              <a:t>Certification Guidance</a:t>
            </a:r>
          </a:p>
          <a:p>
            <a:pPr marL="285750" lvl="0" indent="-285750">
              <a:buFont typeface="Arial" panose="020B0604020202020204" pitchFamily="34" charset="0"/>
              <a:buChar char="•"/>
            </a:pPr>
            <a:r>
              <a:rPr lang="en-US" i="1" dirty="0"/>
              <a:t>Q &amp; A.</a:t>
            </a:r>
            <a:endParaRPr lang="en-US" i="1" dirty="0"/>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23218573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S/4 HANA End to End </a:t>
            </a:r>
            <a:r>
              <a:rPr lang="en-US" b="1" dirty="0" err="1" smtClean="0"/>
              <a:t>PoC</a:t>
            </a:r>
            <a:r>
              <a:rPr lang="en-US" b="1" dirty="0" smtClean="0"/>
              <a:t> of List Report</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Placeholder 4"/>
          <p:cNvPicPr>
            <a:picLocks noChangeAspect="1"/>
          </p:cNvPicPr>
          <p:nvPr/>
        </p:nvPicPr>
        <p:blipFill>
          <a:blip r:embed="rId3">
            <a:extLst>
              <a:ext uri="{28A0092B-C50C-407E-A947-70E740481C1C}">
                <a14:useLocalDpi xmlns:a14="http://schemas.microsoft.com/office/drawing/2010/main" val="0"/>
              </a:ext>
            </a:extLst>
          </a:blip>
          <a:srcRect t="37690" b="37690"/>
          <a:stretch>
            <a:fillRect/>
          </a:stretch>
        </p:blipFill>
        <p:spPr>
          <a:xfrm>
            <a:off x="324000" y="957131"/>
            <a:ext cx="11545200" cy="2134800"/>
          </a:xfrm>
          <a:prstGeom prst="rect">
            <a:avLst/>
          </a:prstGeom>
        </p:spPr>
      </p:pic>
      <p:sp>
        <p:nvSpPr>
          <p:cNvPr id="6" name="Rectangle 5"/>
          <p:cNvSpPr/>
          <p:nvPr/>
        </p:nvSpPr>
        <p:spPr>
          <a:xfrm>
            <a:off x="261765" y="3458963"/>
            <a:ext cx="11400148" cy="923330"/>
          </a:xfrm>
          <a:prstGeom prst="rect">
            <a:avLst/>
          </a:prstGeom>
        </p:spPr>
        <p:txBody>
          <a:bodyPr wrap="square">
            <a:spAutoFit/>
          </a:bodyPr>
          <a:lstStyle/>
          <a:p>
            <a:r>
              <a:rPr lang="en-US" dirty="0">
                <a:solidFill>
                  <a:srgbClr val="202124"/>
                </a:solidFill>
                <a:latin typeface="arial" panose="020B0604020202020204" pitchFamily="34" charset="0"/>
              </a:rPr>
              <a:t>SAP </a:t>
            </a:r>
            <a:r>
              <a:rPr lang="en-US" b="1" dirty="0">
                <a:solidFill>
                  <a:srgbClr val="202124"/>
                </a:solidFill>
                <a:latin typeface="arial" panose="020B0604020202020204" pitchFamily="34" charset="0"/>
              </a:rPr>
              <a:t>Fiori</a:t>
            </a:r>
            <a:r>
              <a:rPr lang="en-US" dirty="0">
                <a:solidFill>
                  <a:srgbClr val="202124"/>
                </a:solidFill>
                <a:latin typeface="arial" panose="020B0604020202020204" pitchFamily="34" charset="0"/>
              </a:rPr>
              <a:t> elements contain predefined templates for </a:t>
            </a:r>
            <a:r>
              <a:rPr lang="en-US" b="1" dirty="0">
                <a:solidFill>
                  <a:srgbClr val="202124"/>
                </a:solidFill>
                <a:latin typeface="arial" panose="020B0604020202020204" pitchFamily="34" charset="0"/>
              </a:rPr>
              <a:t>list reports</a:t>
            </a:r>
            <a:r>
              <a:rPr lang="en-US" dirty="0">
                <a:solidFill>
                  <a:srgbClr val="202124"/>
                </a:solidFill>
                <a:latin typeface="arial" panose="020B0604020202020204" pitchFamily="34" charset="0"/>
              </a:rPr>
              <a:t> and object pages. A </a:t>
            </a:r>
            <a:r>
              <a:rPr lang="en-US" b="1" dirty="0">
                <a:solidFill>
                  <a:srgbClr val="202124"/>
                </a:solidFill>
                <a:latin typeface="arial" panose="020B0604020202020204" pitchFamily="34" charset="0"/>
              </a:rPr>
              <a:t>list report</a:t>
            </a:r>
            <a:r>
              <a:rPr lang="en-US" dirty="0">
                <a:solidFill>
                  <a:srgbClr val="202124"/>
                </a:solidFill>
                <a:latin typeface="arial" panose="020B0604020202020204" pitchFamily="34" charset="0"/>
              </a:rPr>
              <a:t> lets users filter, view, and work with items (objects) organized in </a:t>
            </a:r>
            <a:r>
              <a:rPr lang="en-US" b="1" dirty="0">
                <a:solidFill>
                  <a:srgbClr val="202124"/>
                </a:solidFill>
                <a:latin typeface="arial" panose="020B0604020202020204" pitchFamily="34" charset="0"/>
              </a:rPr>
              <a:t>list</a:t>
            </a:r>
            <a:r>
              <a:rPr lang="en-US" dirty="0">
                <a:solidFill>
                  <a:srgbClr val="202124"/>
                </a:solidFill>
                <a:latin typeface="arial" panose="020B0604020202020204" pitchFamily="34" charset="0"/>
              </a:rPr>
              <a:t> (table) format. The </a:t>
            </a:r>
            <a:r>
              <a:rPr lang="en-US" b="1" dirty="0">
                <a:solidFill>
                  <a:srgbClr val="202124"/>
                </a:solidFill>
                <a:latin typeface="arial" panose="020B0604020202020204" pitchFamily="34" charset="0"/>
              </a:rPr>
              <a:t>list report</a:t>
            </a:r>
            <a:r>
              <a:rPr lang="en-US" dirty="0">
                <a:solidFill>
                  <a:srgbClr val="202124"/>
                </a:solidFill>
                <a:latin typeface="arial" panose="020B0604020202020204" pitchFamily="34" charset="0"/>
              </a:rPr>
              <a:t> is typically used in conjunction with an object page.</a:t>
            </a:r>
            <a:endParaRPr lang="en-US" dirty="0"/>
          </a:p>
        </p:txBody>
      </p:sp>
    </p:spTree>
    <p:extLst>
      <p:ext uri="{BB962C8B-B14F-4D97-AF65-F5344CB8AC3E}">
        <p14:creationId xmlns:p14="http://schemas.microsoft.com/office/powerpoint/2010/main" val="2490085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dirty="0" smtClean="0">
                <a:latin typeface="Arial" panose="020B0604020202020204" pitchFamily="34" charset="0"/>
              </a:rPr>
              <a:t>For Creating List Report Application</a:t>
            </a:r>
            <a:endParaRPr lang="en-US" b="0" i="0" dirty="0">
              <a:effectLst/>
              <a:latin typeface="Arial" panose="020B0604020202020204" pitchFamily="34" charset="0"/>
            </a:endParaRP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1097823" y="1702888"/>
            <a:ext cx="8800000" cy="4573334"/>
          </a:xfrm>
          <a:prstGeom prst="rect">
            <a:avLst/>
          </a:prstGeom>
        </p:spPr>
      </p:pic>
    </p:spTree>
    <p:extLst>
      <p:ext uri="{BB962C8B-B14F-4D97-AF65-F5344CB8AC3E}">
        <p14:creationId xmlns:p14="http://schemas.microsoft.com/office/powerpoint/2010/main" val="35954873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List Report Application </a:t>
            </a:r>
            <a:r>
              <a:rPr lang="en-US" b="1" dirty="0" smtClean="0"/>
              <a:t> </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8" name="Picture 17">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4"/>
          <a:stretch>
            <a:fillRect/>
          </a:stretch>
        </p:blipFill>
        <p:spPr>
          <a:xfrm>
            <a:off x="43619" y="1310213"/>
            <a:ext cx="12104762" cy="5085714"/>
          </a:xfrm>
          <a:prstGeom prst="rect">
            <a:avLst/>
          </a:prstGeom>
        </p:spPr>
      </p:pic>
    </p:spTree>
    <p:extLst>
      <p:ext uri="{BB962C8B-B14F-4D97-AF65-F5344CB8AC3E}">
        <p14:creationId xmlns:p14="http://schemas.microsoft.com/office/powerpoint/2010/main" val="11797454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Life cycle of App</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5" name="Picture 4"/>
          <p:cNvPicPr>
            <a:picLocks noChangeAspect="1"/>
          </p:cNvPicPr>
          <p:nvPr/>
        </p:nvPicPr>
        <p:blipFill>
          <a:blip r:embed="rId3"/>
          <a:stretch>
            <a:fillRect/>
          </a:stretch>
        </p:blipFill>
        <p:spPr>
          <a:xfrm>
            <a:off x="661509" y="1234793"/>
            <a:ext cx="10608000" cy="5103429"/>
          </a:xfrm>
          <a:prstGeom prst="rect">
            <a:avLst/>
          </a:prstGeom>
        </p:spPr>
      </p:pic>
    </p:spTree>
    <p:extLst>
      <p:ext uri="{BB962C8B-B14F-4D97-AF65-F5344CB8AC3E}">
        <p14:creationId xmlns:p14="http://schemas.microsoft.com/office/powerpoint/2010/main" val="8269894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Process of Deployment </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1026" name="Picture 2" descr="SAP – Tera Soft Solu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5521" y="937591"/>
            <a:ext cx="6146032" cy="572698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C:\Users\d025146\AppData\Local\Microsoft\Windows\Temporary Internet Files\Content.IE5\EAZ1ISAP\272447_l_srgb_s_gl[1].jpg">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1776" y="1161913"/>
            <a:ext cx="1650618" cy="116939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sers\d025146\AppData\Local\Microsoft\Windows\Temporary Internet Files\Content.IE5\EAZ1ISAP\272447_l_srgb_s_gl[1].jpg">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32258" y="4773130"/>
            <a:ext cx="1650618" cy="1169399"/>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a:xfrm>
            <a:off x="1908300" y="1390407"/>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p:cNvSpPr/>
          <p:nvPr/>
        </p:nvSpPr>
        <p:spPr>
          <a:xfrm>
            <a:off x="9077739" y="5128589"/>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1835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5121565" y="2468537"/>
            <a:ext cx="3999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t>Break</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6" name="Picture 2" descr="Coffee break line icon clock and cup Royalty Free Vector">
            <a:extLst>
              <a:ext uri="{FF2B5EF4-FFF2-40B4-BE49-F238E27FC236}">
                <a16:creationId xmlns="" xmlns:a16="http://schemas.microsoft.com/office/drawing/2014/main" id="{ECB33168-3F45-4992-99CB-0ADDAF54E894}"/>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176" b="11918"/>
          <a:stretch/>
        </p:blipFill>
        <p:spPr bwMode="auto">
          <a:xfrm>
            <a:off x="2634730" y="1969714"/>
            <a:ext cx="2436034" cy="22074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5796907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5690</TotalTime>
  <Words>408</Words>
  <Application>Microsoft Office PowerPoint</Application>
  <PresentationFormat>Widescreen</PresentationFormat>
  <Paragraphs>51</Paragraphs>
  <Slides>18</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 Unicode MS</vt:lpstr>
      <vt:lpstr>Arial</vt:lpstr>
      <vt:lpstr>Arial</vt:lpstr>
      <vt:lpstr>Arial Black</vt:lpstr>
      <vt:lpstr>Calibri</vt:lpstr>
      <vt:lpstr>Calibri Light</vt:lpstr>
      <vt:lpstr>Candara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sc</cp:lastModifiedBy>
  <cp:revision>521</cp:revision>
  <dcterms:created xsi:type="dcterms:W3CDTF">2016-07-10T03:33:26Z</dcterms:created>
  <dcterms:modified xsi:type="dcterms:W3CDTF">2021-04-30T13:00:45Z</dcterms:modified>
</cp:coreProperties>
</file>

<file path=docProps/thumbnail.jpeg>
</file>